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E80B-F1B1-4155-955A-1D0DBE842DE7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FC773-1554-4FA9-8ABF-076E67837D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E80B-F1B1-4155-955A-1D0DBE842DE7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FC773-1554-4FA9-8ABF-076E67837D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E80B-F1B1-4155-955A-1D0DBE842DE7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FC773-1554-4FA9-8ABF-076E67837D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E80B-F1B1-4155-955A-1D0DBE842DE7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FC773-1554-4FA9-8ABF-076E67837D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E80B-F1B1-4155-955A-1D0DBE842DE7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FC773-1554-4FA9-8ABF-076E67837D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E80B-F1B1-4155-955A-1D0DBE842DE7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FC773-1554-4FA9-8ABF-076E67837D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E80B-F1B1-4155-955A-1D0DBE842DE7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FC773-1554-4FA9-8ABF-076E67837D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E80B-F1B1-4155-955A-1D0DBE842DE7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FC773-1554-4FA9-8ABF-076E67837D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E80B-F1B1-4155-955A-1D0DBE842DE7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FC773-1554-4FA9-8ABF-076E67837D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E80B-F1B1-4155-955A-1D0DBE842DE7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FC773-1554-4FA9-8ABF-076E67837D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5E80B-F1B1-4155-955A-1D0DBE842DE7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FC773-1554-4FA9-8ABF-076E67837D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5E80B-F1B1-4155-955A-1D0DBE842DE7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FC773-1554-4FA9-8ABF-076E67837DF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1556793"/>
            <a:ext cx="835292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KHATRA  ADIBASI MAHAVIDYALAYA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E-CONTENT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EDUCATION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SEMESTER-VI (PROGRAMME)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SESSION: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2019-2020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SUBJECT: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 TITLE: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GUIDANCE AND COUNSELLING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 CODE: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AP/EDN/601/DSE-1B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TOPIC: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GUIDANCE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NAME OF THE TEACHER: 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AKINCHAN PAL</a:t>
            </a:r>
            <a:endParaRPr lang="en-US" sz="2800" dirty="0"/>
          </a:p>
        </p:txBody>
      </p:sp>
      <p:pic>
        <p:nvPicPr>
          <p:cNvPr id="3" name="Picture 2" descr="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188640"/>
            <a:ext cx="1279785" cy="127568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214290"/>
            <a:ext cx="7715304" cy="1071569"/>
          </a:xfrm>
        </p:spPr>
        <p:txBody>
          <a:bodyPr>
            <a:noAutofit/>
          </a:bodyPr>
          <a:lstStyle/>
          <a:p>
            <a:r>
              <a:rPr lang="en-US" sz="6600" b="1" u="sng" dirty="0" smtClean="0">
                <a:solidFill>
                  <a:srgbClr val="00B050"/>
                </a:solidFill>
                <a:latin typeface="Berlin Sans FB" pitchFamily="34" charset="0"/>
              </a:rPr>
              <a:t>GUIDANCE</a:t>
            </a:r>
            <a:endParaRPr lang="en-IN" sz="6600" b="1" u="sng" dirty="0">
              <a:solidFill>
                <a:srgbClr val="00B050"/>
              </a:solidFill>
              <a:latin typeface="Berlin Sans FB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1571612"/>
            <a:ext cx="8215370" cy="4214842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4500" u="sng" dirty="0" smtClean="0">
                <a:solidFill>
                  <a:schemeClr val="tx1"/>
                </a:solidFill>
                <a:latin typeface="Trebuchet MS" pitchFamily="34" charset="0"/>
              </a:rPr>
              <a:t>Meaning of guidance</a:t>
            </a:r>
          </a:p>
          <a:p>
            <a:pPr algn="l"/>
            <a:endParaRPr lang="en-US" sz="500" u="sng" dirty="0" smtClean="0">
              <a:solidFill>
                <a:schemeClr val="tx1"/>
              </a:solidFill>
              <a:latin typeface="Trebuchet MS" pitchFamily="34" charset="0"/>
            </a:endParaRPr>
          </a:p>
          <a:p>
            <a:pPr algn="just"/>
            <a:r>
              <a:rPr lang="en-US" sz="2600" dirty="0" smtClean="0">
                <a:solidFill>
                  <a:schemeClr val="tx1"/>
                </a:solidFill>
              </a:rPr>
              <a:t>Guidance </a:t>
            </a:r>
            <a:r>
              <a:rPr lang="en-US" sz="2600" dirty="0" err="1" smtClean="0">
                <a:solidFill>
                  <a:schemeClr val="tx1"/>
                </a:solidFill>
              </a:rPr>
              <a:t>কথাটির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উৎপত্তি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ইংলিশ</a:t>
            </a:r>
            <a:r>
              <a:rPr lang="en-US" sz="2600" dirty="0" smtClean="0">
                <a:solidFill>
                  <a:schemeClr val="tx1"/>
                </a:solidFill>
              </a:rPr>
              <a:t> guide </a:t>
            </a:r>
            <a:r>
              <a:rPr lang="en-US" sz="2600" dirty="0" err="1" smtClean="0">
                <a:solidFill>
                  <a:schemeClr val="tx1"/>
                </a:solidFill>
              </a:rPr>
              <a:t>থেকে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এসেছে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যার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অর্থ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পথ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প্রদর্শন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করা।কখনও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বুঝি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কোন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কিছু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নির্দেশ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করা</a:t>
            </a:r>
            <a:r>
              <a:rPr lang="en-US" sz="2600" dirty="0" smtClean="0">
                <a:solidFill>
                  <a:schemeClr val="tx1"/>
                </a:solidFill>
              </a:rPr>
              <a:t>, </a:t>
            </a:r>
            <a:r>
              <a:rPr lang="en-US" sz="2600" dirty="0" err="1" smtClean="0">
                <a:solidFill>
                  <a:schemeClr val="tx1"/>
                </a:solidFill>
              </a:rPr>
              <a:t>কখনও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সাহায্য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করা</a:t>
            </a:r>
            <a:r>
              <a:rPr lang="en-US" sz="2600" dirty="0" smtClean="0">
                <a:solidFill>
                  <a:schemeClr val="tx1"/>
                </a:solidFill>
              </a:rPr>
              <a:t>, </a:t>
            </a:r>
            <a:r>
              <a:rPr lang="en-US" sz="2600" dirty="0" err="1" smtClean="0">
                <a:solidFill>
                  <a:schemeClr val="tx1"/>
                </a:solidFill>
              </a:rPr>
              <a:t>কখনও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পরিচালনা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করা</a:t>
            </a:r>
            <a:r>
              <a:rPr lang="en-US" sz="2600" dirty="0" smtClean="0">
                <a:solidFill>
                  <a:schemeClr val="tx1"/>
                </a:solidFill>
              </a:rPr>
              <a:t> । </a:t>
            </a:r>
            <a:r>
              <a:rPr lang="en-US" sz="2600" dirty="0" err="1" smtClean="0">
                <a:solidFill>
                  <a:schemeClr val="tx1"/>
                </a:solidFill>
              </a:rPr>
              <a:t>উপরের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ধারনাগুলি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থেকে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এটা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পরিস্কার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যে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নির্দেশনা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হল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এক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ধরণের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ব্যাক্তিগত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সাহায্য</a:t>
            </a:r>
            <a:r>
              <a:rPr lang="en-US" sz="2600" dirty="0" smtClean="0">
                <a:solidFill>
                  <a:schemeClr val="tx1"/>
                </a:solidFill>
              </a:rPr>
              <a:t> । </a:t>
            </a:r>
            <a:r>
              <a:rPr lang="en-US" sz="2600" dirty="0" err="1" smtClean="0">
                <a:solidFill>
                  <a:schemeClr val="tx1"/>
                </a:solidFill>
              </a:rPr>
              <a:t>তাই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বলা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যেতে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পারে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কোন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অজানা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পথে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সাহায্য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করাই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হল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নির্দেশনা</a:t>
            </a:r>
            <a:r>
              <a:rPr lang="en-US" sz="2600" dirty="0" smtClean="0">
                <a:solidFill>
                  <a:schemeClr val="tx1"/>
                </a:solidFill>
              </a:rPr>
              <a:t> । </a:t>
            </a:r>
          </a:p>
          <a:p>
            <a:pPr algn="just"/>
            <a:r>
              <a:rPr lang="en-US" sz="2600" dirty="0" err="1" smtClean="0">
                <a:solidFill>
                  <a:schemeClr val="tx1"/>
                </a:solidFill>
              </a:rPr>
              <a:t>অধ্যাপক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জোন্সের</a:t>
            </a:r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</a:rPr>
              <a:t>মতে</a:t>
            </a:r>
            <a:r>
              <a:rPr lang="en-US" sz="2600" dirty="0" smtClean="0">
                <a:solidFill>
                  <a:schemeClr val="tx1"/>
                </a:solidFill>
              </a:rPr>
              <a:t> “Guidance is the help given by one person to another is making choices, adjustment and solving problem. </a:t>
            </a:r>
            <a:endParaRPr lang="en-IN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71472" y="357167"/>
            <a:ext cx="8143932" cy="1071569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sng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erlin Sans FB" pitchFamily="34" charset="0"/>
                <a:ea typeface="+mj-ea"/>
                <a:cs typeface="+mj-cs"/>
              </a:rPr>
              <a:t>Characteristics of Guidance  </a:t>
            </a:r>
            <a:endParaRPr kumimoji="0" lang="en-IN" sz="4800" b="1" i="0" u="sng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Berlin Sans FB" pitchFamily="34" charset="0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857364"/>
            <a:ext cx="828680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sz="2800" i="1" dirty="0" err="1" smtClean="0"/>
              <a:t>মনোবিজ্ঞান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সম্মত</a:t>
            </a:r>
            <a:r>
              <a:rPr lang="en-US" sz="2800" i="1" dirty="0" smtClean="0"/>
              <a:t> ও </a:t>
            </a:r>
            <a:r>
              <a:rPr lang="en-US" sz="2800" i="1" dirty="0" err="1" smtClean="0"/>
              <a:t>ধারাবাহিক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প্রক্রিয়া</a:t>
            </a:r>
            <a:r>
              <a:rPr lang="en-US" sz="2800" i="1" dirty="0" smtClean="0"/>
              <a:t>, 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800" i="1" dirty="0" err="1" smtClean="0"/>
              <a:t>গণতান্ত্রিক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নীতির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উপর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প্রতিষ্ঠিত</a:t>
            </a:r>
            <a:r>
              <a:rPr lang="en-US" sz="2800" i="1" dirty="0" smtClean="0"/>
              <a:t>, 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800" i="1" dirty="0" err="1" smtClean="0"/>
              <a:t>নির্দেশনার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নির্দিষ্ট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লক্ষ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থাকে</a:t>
            </a:r>
            <a:r>
              <a:rPr lang="en-US" sz="2800" i="1" dirty="0" smtClean="0"/>
              <a:t>,  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800" i="1" dirty="0" smtClean="0"/>
              <a:t>Individual Difference-</a:t>
            </a:r>
            <a:r>
              <a:rPr lang="en-US" sz="2800" i="1" dirty="0" err="1" smtClean="0"/>
              <a:t>এর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নীতি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অনুসরণ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করে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পরিচালিত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হয়</a:t>
            </a:r>
            <a:r>
              <a:rPr lang="en-US" sz="2800" i="1" dirty="0" smtClean="0"/>
              <a:t>,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800" i="1" dirty="0" err="1" smtClean="0"/>
              <a:t>ব্যক্তির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সর্বাঙ্গীণ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বিকাশের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জন্য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অপরিহার্য</a:t>
            </a:r>
            <a:r>
              <a:rPr lang="en-US" sz="2800" i="1" dirty="0" smtClean="0"/>
              <a:t> </a:t>
            </a:r>
          </a:p>
          <a:p>
            <a:endParaRPr lang="en-IN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71472" y="357167"/>
            <a:ext cx="8143932" cy="1071569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u="sng" dirty="0" smtClean="0">
                <a:solidFill>
                  <a:srgbClr val="0070C0"/>
                </a:solidFill>
                <a:latin typeface="Berlin Sans FB" pitchFamily="34" charset="0"/>
                <a:ea typeface="+mj-ea"/>
                <a:cs typeface="+mj-cs"/>
              </a:rPr>
              <a:t>Classification</a:t>
            </a:r>
            <a:r>
              <a:rPr kumimoji="0" lang="en-US" sz="4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erlin Sans FB" pitchFamily="34" charset="0"/>
                <a:ea typeface="+mj-ea"/>
                <a:cs typeface="+mj-cs"/>
              </a:rPr>
              <a:t> of Guidance  </a:t>
            </a:r>
            <a:endParaRPr kumimoji="0" lang="en-IN" sz="4800" b="1" i="0" u="sng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erlin Sans FB" pitchFamily="34" charset="0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85852" y="1929364"/>
            <a:ext cx="721523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Educational guidance,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Vocational guidance,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Religious guidance,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Family guidance,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Citizenship guidance,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Guidance for leisure and recreation,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Personal guidance,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Guidance for co-operation,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Cultural guidance,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Ethical guidance,  </a:t>
            </a:r>
            <a:endParaRPr lang="en-IN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1214422"/>
            <a:ext cx="85063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 are 10 types of guidance according to J.M. Brewer, these are: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-856494" y="3857628"/>
            <a:ext cx="3856858" cy="79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071538" y="1928802"/>
            <a:ext cx="2786082" cy="79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071538" y="5786454"/>
            <a:ext cx="2786082" cy="79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167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GUIDANCE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GUIDANCE</dc:title>
  <dc:creator>user</dc:creator>
  <cp:lastModifiedBy>Akinchan</cp:lastModifiedBy>
  <cp:revision>7</cp:revision>
  <dcterms:created xsi:type="dcterms:W3CDTF">2024-06-08T11:12:01Z</dcterms:created>
  <dcterms:modified xsi:type="dcterms:W3CDTF">2024-06-14T11:27:30Z</dcterms:modified>
</cp:coreProperties>
</file>